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5" r:id="rId4"/>
    <p:sldId id="260" r:id="rId5"/>
    <p:sldId id="269" r:id="rId6"/>
    <p:sldId id="266" r:id="rId7"/>
    <p:sldId id="259" r:id="rId8"/>
    <p:sldId id="258" r:id="rId9"/>
    <p:sldId id="271" r:id="rId10"/>
    <p:sldId id="262" r:id="rId11"/>
    <p:sldId id="272" r:id="rId12"/>
    <p:sldId id="261" r:id="rId13"/>
    <p:sldId id="264" r:id="rId14"/>
    <p:sldId id="267" r:id="rId15"/>
    <p:sldId id="268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02E2A-A033-9340-A583-E0335F3DAD2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F5C2-74B7-E84E-A140-661FADB19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Introductions, describe Interior</a:t>
            </a:r>
            <a:r>
              <a:rPr lang="en-US" baseline="0" dirty="0" smtClean="0"/>
              <a:t> Salish and </a:t>
            </a:r>
            <a:r>
              <a:rPr lang="en-US" baseline="0" dirty="0" err="1" smtClean="0"/>
              <a:t>Syilx</a:t>
            </a:r>
            <a:r>
              <a:rPr lang="en-US" baseline="0" dirty="0" smtClean="0"/>
              <a:t> territory, our population, describe our level of endangerment.</a:t>
            </a:r>
          </a:p>
          <a:p>
            <a:r>
              <a:rPr lang="en-US" baseline="0" dirty="0" smtClean="0"/>
              <a:t>describe our mission to train speakers and record Elders. </a:t>
            </a:r>
          </a:p>
          <a:p>
            <a:r>
              <a:rPr lang="en-US" baseline="0" dirty="0" smtClean="0"/>
              <a:t>Show film.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F5C2-74B7-E84E-A140-661FADB191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D822-A474-E44B-86B8-33EBBE668D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We are currently 11 learners: 3 supported by </a:t>
            </a:r>
            <a:r>
              <a:rPr lang="en-CA" dirty="0" err="1" smtClean="0">
                <a:latin typeface="Times" charset="0"/>
                <a:ea typeface="Times" charset="0"/>
                <a:cs typeface="Times" charset="0"/>
              </a:rPr>
              <a:t>Westbank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 First Nation; 2 </a:t>
            </a:r>
            <a:r>
              <a:rPr lang="en-CA" dirty="0" err="1" smtClean="0">
                <a:latin typeface="Times" charset="0"/>
                <a:ea typeface="Times" charset="0"/>
                <a:cs typeface="Times" charset="0"/>
              </a:rPr>
              <a:t>Osoyoos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 Indian Band; 1 </a:t>
            </a:r>
            <a:r>
              <a:rPr lang="en-CA" dirty="0" err="1" smtClean="0">
                <a:latin typeface="Times" charset="0"/>
                <a:ea typeface="Times" charset="0"/>
                <a:cs typeface="Times" charset="0"/>
              </a:rPr>
              <a:t>Sensisyusten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 House of Learning ; 1 School District 23; 1 </a:t>
            </a:r>
            <a:r>
              <a:rPr lang="en-CA" dirty="0" err="1" smtClean="0">
                <a:latin typeface="Times" charset="0"/>
                <a:ea typeface="Times" charset="0"/>
                <a:cs typeface="Times" charset="0"/>
              </a:rPr>
              <a:t>Outma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CA" dirty="0" err="1" smtClean="0">
                <a:latin typeface="Times" charset="0"/>
                <a:ea typeface="Times" charset="0"/>
                <a:cs typeface="Times" charset="0"/>
              </a:rPr>
              <a:t>Sqilxw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 School; 3 full time staff; and 1 volunteer.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F5C2-74B7-E84E-A140-661FADB191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lang="en-CA" dirty="0"/>
              <a:t>All students are supported by workplaces and each band will fundraise.</a:t>
            </a:r>
          </a:p>
          <a:p>
            <a:pPr marL="171450" indent="-171450">
              <a:lnSpc>
                <a:spcPct val="115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lang="en-CA" dirty="0"/>
              <a:t>Workplace policies are necessary to send staff and turn off English by 2024.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D822-A474-E44B-86B8-33EBBE668D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D822-A474-E44B-86B8-33EBBE668D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3753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311699" y="2867800"/>
            <a:ext cx="8520602" cy="11224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249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kjohnson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languagehouse.ca" TargetMode="External"/><Relationship Id="rId4" Type="http://schemas.openxmlformats.org/officeDocument/2006/relationships/hyperlink" Target="mailto:syilxlanguage@gmail.co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Əłxʷl’lstim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i="1" dirty="0"/>
              <a:t>C</a:t>
            </a:r>
            <a:r>
              <a:rPr lang="en-US" sz="4000" i="1" dirty="0" smtClean="0"/>
              <a:t>ause</a:t>
            </a:r>
            <a:r>
              <a:rPr lang="en-US" i="1" dirty="0" smtClean="0"/>
              <a:t> </a:t>
            </a:r>
            <a:r>
              <a:rPr lang="en-US" sz="4000" i="1" dirty="0" smtClean="0"/>
              <a:t>it to come back to life </a:t>
            </a:r>
            <a:r>
              <a:rPr lang="en-US" sz="4000" dirty="0" err="1" smtClean="0"/>
              <a:t>Nsyilxcn</a:t>
            </a:r>
            <a:r>
              <a:rPr lang="en-US" sz="4000" dirty="0" smtClean="0"/>
              <a:t> adult fluency program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399"/>
            <a:ext cx="6858000" cy="132804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Sʔímlaʔxʷ</a:t>
            </a:r>
            <a:r>
              <a:rPr lang="en-US" dirty="0" smtClean="0"/>
              <a:t> Michele Johnson PhD</a:t>
            </a:r>
          </a:p>
          <a:p>
            <a:r>
              <a:rPr lang="en-US" dirty="0" err="1" smtClean="0"/>
              <a:t>Sk̓awílx</a:t>
            </a:r>
            <a:r>
              <a:rPr lang="en-US" dirty="0" smtClean="0"/>
              <a:t> Sarah Alexis</a:t>
            </a:r>
          </a:p>
          <a:p>
            <a:r>
              <a:rPr lang="en-US" dirty="0" err="1" smtClean="0"/>
              <a:t>Syilx</a:t>
            </a:r>
            <a:r>
              <a:rPr lang="en-US" dirty="0" smtClean="0"/>
              <a:t> Language House, Penticton BC Canada</a:t>
            </a:r>
          </a:p>
          <a:p>
            <a:r>
              <a:rPr lang="en-US" dirty="0" smtClean="0"/>
              <a:t>SILS Conference, </a:t>
            </a:r>
            <a:r>
              <a:rPr lang="en-US" dirty="0" err="1" smtClean="0"/>
              <a:t>Lethbridge</a:t>
            </a:r>
            <a:r>
              <a:rPr lang="en-US" dirty="0" smtClean="0"/>
              <a:t> Alberta June 7-9,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8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174"/>
          <p:cNvSpPr>
            <a:spLocks noGrp="1"/>
          </p:cNvSpPr>
          <p:nvPr>
            <p:ph type="title"/>
          </p:nvPr>
        </p:nvSpPr>
        <p:spPr>
          <a:xfrm>
            <a:off x="311699" y="593368"/>
            <a:ext cx="8520602" cy="1131422"/>
          </a:xfrm>
          <a:prstGeom prst="rect">
            <a:avLst/>
          </a:prstGeom>
        </p:spPr>
        <p:txBody>
          <a:bodyPr>
            <a:noAutofit/>
          </a:bodyPr>
          <a:lstStyle>
            <a:lvl1pPr defTabSz="877823">
              <a:defRPr sz="2688"/>
            </a:lvl1pPr>
          </a:lstStyle>
          <a:p>
            <a:r>
              <a:rPr lang="en-CA" sz="3200" b="1" dirty="0" smtClean="0"/>
              <a:t>Recordings </a:t>
            </a:r>
            <a:br>
              <a:rPr lang="en-CA" sz="3200" b="1" dirty="0" smtClean="0"/>
            </a:br>
            <a:r>
              <a:rPr lang="en-CA" sz="3200" b="1" dirty="0" smtClean="0"/>
              <a:t>in the classroom</a:t>
            </a:r>
            <a:endParaRPr sz="3200" b="1" dirty="0"/>
          </a:p>
        </p:txBody>
      </p:sp>
      <p:sp>
        <p:nvSpPr>
          <p:cNvPr id="228" name="Shape 175"/>
          <p:cNvSpPr>
            <a:spLocks noGrp="1"/>
          </p:cNvSpPr>
          <p:nvPr>
            <p:ph type="body" sz="half" idx="1"/>
          </p:nvPr>
        </p:nvSpPr>
        <p:spPr>
          <a:xfrm>
            <a:off x="311701" y="1536633"/>
            <a:ext cx="3576362" cy="455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1600"/>
              </a:spcBef>
              <a:buSzTx/>
              <a:defRPr sz="1200">
                <a:solidFill>
                  <a:srgbClr val="000000"/>
                </a:solidFill>
              </a:defRPr>
            </a:pPr>
            <a:r>
              <a:rPr lang="en-CA" sz="2200" dirty="0" smtClean="0"/>
              <a:t>12 Elders collaborate</a:t>
            </a:r>
          </a:p>
          <a:p>
            <a:pPr marL="285750" indent="-285750">
              <a:spcBef>
                <a:spcPts val="1600"/>
              </a:spcBef>
              <a:buSzTx/>
              <a:defRPr sz="1200">
                <a:solidFill>
                  <a:srgbClr val="000000"/>
                </a:solidFill>
              </a:defRPr>
            </a:pPr>
            <a:r>
              <a:rPr lang="en-CA" sz="2200" dirty="0" smtClean="0"/>
              <a:t>Freely shared recordings </a:t>
            </a:r>
            <a:r>
              <a:rPr lang="x-none" sz="2200" dirty="0" smtClean="0"/>
              <a:t>create </a:t>
            </a:r>
            <a:r>
              <a:rPr sz="2200" dirty="0" smtClean="0"/>
              <a:t>advanced </a:t>
            </a:r>
            <a:r>
              <a:rPr sz="2200" dirty="0"/>
              <a:t>literature </a:t>
            </a:r>
            <a:endParaRPr lang="en-CA" sz="2200" dirty="0" smtClean="0"/>
          </a:p>
          <a:p>
            <a:pPr marL="285750" indent="-285750">
              <a:spcBef>
                <a:spcPts val="1600"/>
              </a:spcBef>
              <a:buSzTx/>
              <a:defRPr sz="1200">
                <a:solidFill>
                  <a:srgbClr val="000000"/>
                </a:solidFill>
              </a:defRPr>
            </a:pPr>
            <a:r>
              <a:rPr sz="2200" dirty="0" smtClean="0"/>
              <a:t>Students listen</a:t>
            </a:r>
            <a:r>
              <a:rPr lang="x-none" sz="2200" dirty="0"/>
              <a:t> </a:t>
            </a:r>
            <a:r>
              <a:rPr lang="en-CA" sz="2200" dirty="0" smtClean="0"/>
              <a:t>&amp; </a:t>
            </a:r>
            <a:r>
              <a:rPr lang="en-US" sz="2200" dirty="0" smtClean="0"/>
              <a:t>discuss</a:t>
            </a:r>
            <a:r>
              <a:rPr sz="2200" dirty="0" smtClean="0"/>
              <a:t> </a:t>
            </a:r>
            <a:r>
              <a:rPr sz="2200" dirty="0"/>
              <a:t>advanced </a:t>
            </a:r>
            <a:r>
              <a:rPr lang="en-CA" sz="2200" dirty="0" smtClean="0"/>
              <a:t>cultural knowledge</a:t>
            </a:r>
          </a:p>
          <a:p>
            <a:pPr marL="285750" indent="-285750">
              <a:spcBef>
                <a:spcPts val="1600"/>
              </a:spcBef>
              <a:buSzTx/>
              <a:defRPr sz="1200">
                <a:solidFill>
                  <a:srgbClr val="000000"/>
                </a:solidFill>
              </a:defRPr>
            </a:pPr>
            <a:r>
              <a:rPr lang="en-CA" sz="2200" dirty="0" smtClean="0"/>
              <a:t>Question and Answer (known as TPRS method)</a:t>
            </a:r>
          </a:p>
          <a:p>
            <a:pPr marL="285750" indent="-285750">
              <a:spcBef>
                <a:spcPts val="1600"/>
              </a:spcBef>
              <a:buSzTx/>
              <a:defRPr sz="1200">
                <a:solidFill>
                  <a:srgbClr val="000000"/>
                </a:solidFill>
              </a:defRPr>
            </a:pPr>
            <a:r>
              <a:rPr lang="en-CA" sz="2200" dirty="0" err="1" smtClean="0"/>
              <a:t>www.thelanguagehouse.ca</a:t>
            </a:r>
            <a:endParaRPr sz="2200" dirty="0"/>
          </a:p>
        </p:txBody>
      </p:sp>
      <p:pic>
        <p:nvPicPr>
          <p:cNvPr id="229" name="Shape 176" descr="Shape 1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2584" y="347292"/>
            <a:ext cx="2423683" cy="341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87" y="358167"/>
            <a:ext cx="2557349" cy="340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948" y="3433901"/>
            <a:ext cx="2486514" cy="32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50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1" y="407679"/>
            <a:ext cx="6506233" cy="559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4537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858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Assessed at Mid-intermediate speech after 1,000 hours</a:t>
            </a:r>
          </a:p>
          <a:p>
            <a:r>
              <a:rPr lang="en-US" sz="2800" dirty="0" smtClean="0"/>
              <a:t>High student retention</a:t>
            </a:r>
          </a:p>
          <a:p>
            <a:r>
              <a:rPr lang="en-US" sz="2800" dirty="0" smtClean="0"/>
              <a:t>Strong partnerships with bands, employers, funders, several communities</a:t>
            </a:r>
          </a:p>
          <a:p>
            <a:r>
              <a:rPr lang="en-US" sz="2800" dirty="0" smtClean="0"/>
              <a:t>Academic partnerships</a:t>
            </a:r>
          </a:p>
          <a:p>
            <a:r>
              <a:rPr lang="en-US" sz="2800" dirty="0" smtClean="0"/>
              <a:t>We are healing our communities by raising the bar to acknowledge fluency is possible, by role modeling, capacity building and mentorship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860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Filmed </a:t>
            </a:r>
            <a:r>
              <a:rPr lang="en-US" dirty="0" err="1" smtClean="0"/>
              <a:t>assesments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Filmed speaking assessments follow the Maori model of cartoon panels</a:t>
            </a:r>
          </a:p>
          <a:p>
            <a:r>
              <a:rPr lang="en-US" sz="2800" dirty="0" smtClean="0"/>
              <a:t>Compared to international benchmarks</a:t>
            </a:r>
          </a:p>
          <a:p>
            <a:r>
              <a:rPr lang="en-US" sz="2800" dirty="0" smtClean="0"/>
              <a:t>Beginner, Intermediate, Advanced</a:t>
            </a:r>
          </a:p>
          <a:p>
            <a:r>
              <a:rPr lang="en-US" sz="2800" dirty="0" smtClean="0"/>
              <a:t>We achieved mid-intermediate after 1,000 hours</a:t>
            </a:r>
          </a:p>
          <a:p>
            <a:r>
              <a:rPr lang="en-US" sz="2800" dirty="0" smtClean="0"/>
              <a:t>Speaking, Listening, Reading, &amp; Writing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02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489E-5697-B045-9E1F-F0B92977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Next Steps: </a:t>
            </a:r>
            <a:r>
              <a:rPr lang="en-US" dirty="0" smtClean="0"/>
              <a:t>2020 </a:t>
            </a:r>
            <a:r>
              <a:rPr lang="en-US" dirty="0"/>
              <a:t>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B83F3-36D8-CA44-B88A-5371A60C2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21000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marL="337753" indent="-337753" defTabSz="1085049">
              <a:buSzPct val="90000"/>
              <a:defRPr sz="3026">
                <a:solidFill>
                  <a:srgbClr val="000000"/>
                </a:solidFill>
              </a:defRPr>
            </a:pPr>
            <a:r>
              <a:rPr lang="en-CA" dirty="0" smtClean="0">
                <a:ea typeface="Times" charset="0"/>
                <a:cs typeface="Times" charset="0"/>
              </a:rPr>
              <a:t>Create 3 </a:t>
            </a:r>
            <a:r>
              <a:rPr lang="en-CA" dirty="0">
                <a:ea typeface="Times" charset="0"/>
                <a:cs typeface="Times" charset="0"/>
              </a:rPr>
              <a:t>language </a:t>
            </a:r>
            <a:r>
              <a:rPr lang="en-CA" dirty="0" smtClean="0">
                <a:ea typeface="Times" charset="0"/>
                <a:cs typeface="Times" charset="0"/>
              </a:rPr>
              <a:t>houses, </a:t>
            </a:r>
            <a:r>
              <a:rPr lang="en-CA" dirty="0" err="1" smtClean="0">
                <a:ea typeface="Times" charset="0"/>
                <a:cs typeface="Times" charset="0"/>
              </a:rPr>
              <a:t>Westbank</a:t>
            </a:r>
            <a:r>
              <a:rPr lang="en-CA" dirty="0">
                <a:ea typeface="Times" charset="0"/>
                <a:cs typeface="Times" charset="0"/>
              </a:rPr>
              <a:t>, Penticton, </a:t>
            </a:r>
            <a:r>
              <a:rPr lang="en-CA" dirty="0" err="1" smtClean="0">
                <a:ea typeface="Times" charset="0"/>
                <a:cs typeface="Times" charset="0"/>
              </a:rPr>
              <a:t>Osoyoos</a:t>
            </a:r>
            <a:r>
              <a:rPr lang="en-CA" dirty="0" smtClean="0">
                <a:ea typeface="Times" charset="0"/>
                <a:cs typeface="Times" charset="0"/>
              </a:rPr>
              <a:t> BC</a:t>
            </a:r>
            <a:endParaRPr lang="en-CA" dirty="0">
              <a:ea typeface="Times" charset="0"/>
              <a:cs typeface="Times" charset="0"/>
            </a:endParaRPr>
          </a:p>
          <a:p>
            <a:pPr marL="337753" indent="-337753" defTabSz="1085049">
              <a:buSzPct val="90000"/>
              <a:defRPr sz="3026">
                <a:solidFill>
                  <a:srgbClr val="000000"/>
                </a:solidFill>
              </a:defRPr>
            </a:pPr>
            <a:r>
              <a:rPr lang="en-CA" dirty="0" smtClean="0">
                <a:ea typeface="Times" charset="0"/>
                <a:cs typeface="Times" charset="0"/>
              </a:rPr>
              <a:t>New 4 year, 1,600 hour program starts September, 2019</a:t>
            </a:r>
            <a:endParaRPr lang="en-CA" dirty="0">
              <a:ea typeface="Times" charset="0"/>
              <a:cs typeface="Times" charset="0"/>
            </a:endParaRPr>
          </a:p>
          <a:p>
            <a:pPr marL="337753" indent="-337753" defTabSz="1085049">
              <a:buSzPct val="90000"/>
              <a:defRPr sz="3026">
                <a:solidFill>
                  <a:srgbClr val="000000"/>
                </a:solidFill>
              </a:defRPr>
            </a:pPr>
            <a:r>
              <a:rPr lang="en-CA" dirty="0" smtClean="0">
                <a:ea typeface="Times" charset="0"/>
                <a:cs typeface="Times" charset="0"/>
              </a:rPr>
              <a:t>60-90 </a:t>
            </a:r>
            <a:r>
              <a:rPr lang="en-CA" dirty="0">
                <a:ea typeface="Times" charset="0"/>
                <a:cs typeface="Times" charset="0"/>
              </a:rPr>
              <a:t>young adult students, supported by Bands &amp; </a:t>
            </a:r>
            <a:r>
              <a:rPr lang="en-CA" dirty="0" smtClean="0">
                <a:ea typeface="Times" charset="0"/>
                <a:cs typeface="Times" charset="0"/>
              </a:rPr>
              <a:t>workplaces</a:t>
            </a:r>
            <a:endParaRPr lang="en-CA" dirty="0">
              <a:ea typeface="Times" charset="0"/>
              <a:cs typeface="Times" charset="0"/>
            </a:endParaRPr>
          </a:p>
          <a:p>
            <a:pPr marL="337753" indent="-337753" defTabSz="1085049">
              <a:lnSpc>
                <a:spcPct val="110000"/>
              </a:lnSpc>
              <a:buSzPct val="90000"/>
              <a:defRPr sz="3026">
                <a:solidFill>
                  <a:srgbClr val="000000"/>
                </a:solidFill>
              </a:defRPr>
            </a:pPr>
            <a:r>
              <a:rPr lang="en-CA" dirty="0">
                <a:ea typeface="Times" charset="0"/>
                <a:cs typeface="Times" charset="0"/>
              </a:rPr>
              <a:t>6 </a:t>
            </a:r>
            <a:r>
              <a:rPr lang="en-CA" dirty="0" smtClean="0">
                <a:ea typeface="Times" charset="0"/>
                <a:cs typeface="Times" charset="0"/>
              </a:rPr>
              <a:t>intermediate teachers (graduates of first cohort)</a:t>
            </a:r>
            <a:endParaRPr lang="en-CA" dirty="0">
              <a:ea typeface="Times" charset="0"/>
              <a:cs typeface="Times" charset="0"/>
            </a:endParaRPr>
          </a:p>
          <a:p>
            <a:pPr marL="337753" indent="-337753" defTabSz="1085049">
              <a:lnSpc>
                <a:spcPct val="110000"/>
              </a:lnSpc>
              <a:buSzPct val="90000"/>
              <a:defRPr sz="3026">
                <a:solidFill>
                  <a:srgbClr val="000000"/>
                </a:solidFill>
              </a:defRPr>
            </a:pPr>
            <a:r>
              <a:rPr lang="en-CA" dirty="0" smtClean="0">
                <a:ea typeface="Times" charset="0"/>
                <a:cs typeface="Times" charset="0"/>
              </a:rPr>
              <a:t>10 </a:t>
            </a:r>
            <a:r>
              <a:rPr lang="en-CA" dirty="0">
                <a:ea typeface="Times" charset="0"/>
                <a:cs typeface="Times" charset="0"/>
              </a:rPr>
              <a:t>Recording trainees recording </a:t>
            </a:r>
            <a:r>
              <a:rPr lang="en-CA" dirty="0" smtClean="0">
                <a:ea typeface="Times" charset="0"/>
                <a:cs typeface="Times" charset="0"/>
              </a:rPr>
              <a:t>Elders</a:t>
            </a:r>
          </a:p>
          <a:p>
            <a:pPr marL="337753" indent="-337753" defTabSz="1085049">
              <a:lnSpc>
                <a:spcPct val="110000"/>
              </a:lnSpc>
              <a:buSzPct val="90000"/>
              <a:defRPr sz="3026">
                <a:solidFill>
                  <a:srgbClr val="000000"/>
                </a:solidFill>
              </a:defRPr>
            </a:pPr>
            <a:r>
              <a:rPr lang="en-CA" dirty="0" smtClean="0">
                <a:ea typeface="Times" charset="0"/>
                <a:cs typeface="Times" charset="0"/>
              </a:rPr>
              <a:t>Coordination</a:t>
            </a:r>
            <a:r>
              <a:rPr lang="en-CA" dirty="0">
                <a:ea typeface="Times" charset="0"/>
                <a:cs typeface="Times" charset="0"/>
              </a:rPr>
              <a:t>, training, teaching by </a:t>
            </a:r>
            <a:r>
              <a:rPr lang="en-CA" dirty="0" err="1" smtClean="0">
                <a:ea typeface="Times" charset="0"/>
                <a:cs typeface="Times" charset="0"/>
              </a:rPr>
              <a:t>Syilx</a:t>
            </a:r>
            <a:r>
              <a:rPr lang="en-CA" dirty="0" smtClean="0">
                <a:ea typeface="Times" charset="0"/>
                <a:cs typeface="Times" charset="0"/>
              </a:rPr>
              <a:t> </a:t>
            </a:r>
            <a:r>
              <a:rPr lang="en-CA" dirty="0">
                <a:ea typeface="Times" charset="0"/>
                <a:cs typeface="Times" charset="0"/>
              </a:rPr>
              <a:t>Language House with Salish School of Spokane </a:t>
            </a:r>
            <a:r>
              <a:rPr lang="en-CA" dirty="0" smtClean="0">
                <a:ea typeface="Times" charset="0"/>
                <a:cs typeface="Times" charset="0"/>
              </a:rPr>
              <a:t>Curriculum</a:t>
            </a:r>
            <a:endParaRPr lang="en-CA" dirty="0">
              <a:ea typeface="Times" charset="0"/>
              <a:cs typeface="Time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3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6DA8-2630-8343-BA0C-B7CEF3AA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2D359-2A98-5246-8FCA-B7A7BD749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7791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Sʔímlaʔxʷ Michele K Johnson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michelekjohnson@gmail.com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k̓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awílx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Sarah Alexis 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syilxlanguage@gmail.com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dirty="0">
              <a:latin typeface="Times" charset="0"/>
              <a:ea typeface="Times" charset="0"/>
              <a:cs typeface="Times" charset="0"/>
              <a:hlinkClick r:id="rId5"/>
            </a:endParaRPr>
          </a:p>
          <a:p>
            <a:pPr marL="0" indent="0" algn="ctr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find our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our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CA" dirty="0">
                <a:latin typeface="Times" charset="0"/>
                <a:ea typeface="Times" charset="0"/>
                <a:cs typeface="Times" charset="0"/>
                <a:hlinkClick r:id="rId5"/>
              </a:rPr>
              <a:t>www.thelanguagehouse.ca</a:t>
            </a:r>
            <a:r>
              <a:rPr lang="en-CA" dirty="0"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pPr marL="0" indent="0" algn="ctr">
              <a:buNone/>
            </a:pPr>
            <a:endParaRPr lang="en-CA" dirty="0">
              <a:latin typeface="Times" charset="0"/>
              <a:ea typeface="Times" charset="0"/>
              <a:cs typeface="Times" charset="0"/>
            </a:endParaRPr>
          </a:p>
          <a:p>
            <a:pPr marL="0" indent="0" algn="ctr">
              <a:buNone/>
            </a:pPr>
            <a:r>
              <a:rPr lang="en-CA" dirty="0">
                <a:latin typeface="Times" charset="0"/>
                <a:ea typeface="Times" charset="0"/>
                <a:cs typeface="Times" charset="0"/>
              </a:rPr>
              <a:t>Follow us on Facebook (@</a:t>
            </a:r>
            <a:r>
              <a:rPr lang="en-CA" dirty="0" err="1">
                <a:latin typeface="Times" charset="0"/>
                <a:ea typeface="Times" charset="0"/>
                <a:cs typeface="Times" charset="0"/>
              </a:rPr>
              <a:t>syilxlanguage</a:t>
            </a:r>
            <a:r>
              <a:rPr lang="en-CA" dirty="0">
                <a:latin typeface="Times" charset="0"/>
                <a:ea typeface="Times" charset="0"/>
                <a:cs typeface="Times" charset="0"/>
              </a:rPr>
              <a:t>), twitter (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@</a:t>
            </a:r>
            <a:r>
              <a:rPr lang="en-CA" dirty="0" err="1" smtClean="0">
                <a:latin typeface="Times" charset="0"/>
                <a:ea typeface="Times" charset="0"/>
                <a:cs typeface="Times" charset="0"/>
              </a:rPr>
              <a:t>michelekjohnson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)</a:t>
            </a:r>
            <a:r>
              <a:rPr lang="en-CA" dirty="0">
                <a:latin typeface="Times" charset="0"/>
                <a:ea typeface="Times" charset="0"/>
                <a:cs typeface="Times" charset="0"/>
              </a:rPr>
              <a:t>, and Instagram (@s7imla7xw</a:t>
            </a:r>
            <a:r>
              <a:rPr lang="en-CA" dirty="0" smtClean="0">
                <a:latin typeface="Times" charset="0"/>
                <a:ea typeface="Times" charset="0"/>
                <a:cs typeface="Times" charset="0"/>
              </a:rPr>
              <a:t>)</a:t>
            </a:r>
            <a:endParaRPr lang="en-CA" dirty="0">
              <a:latin typeface="Times" charset="0"/>
              <a:ea typeface="Times" charset="0"/>
              <a:cs typeface="Time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6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56"/>
          <p:cNvSpPr>
            <a:spLocks noGrp="1"/>
          </p:cNvSpPr>
          <p:nvPr>
            <p:ph type="title"/>
          </p:nvPr>
        </p:nvSpPr>
        <p:spPr>
          <a:xfrm>
            <a:off x="311699" y="460400"/>
            <a:ext cx="8520602" cy="1122401"/>
          </a:xfrm>
          <a:prstGeom prst="rect">
            <a:avLst/>
          </a:prstGeom>
        </p:spPr>
        <p:txBody>
          <a:bodyPr>
            <a:noAutofit/>
          </a:bodyPr>
          <a:lstStyle>
            <a:lvl1pPr defTabSz="566927">
              <a:defRPr sz="2232"/>
            </a:lvl1pPr>
          </a:lstStyle>
          <a:p>
            <a:r>
              <a:rPr lang="en-CA" sz="6000" b="1" dirty="0" err="1">
                <a:latin typeface="Arial"/>
                <a:cs typeface="Arial"/>
              </a:rPr>
              <a:t>l</a:t>
            </a:r>
            <a:r>
              <a:rPr lang="en-CA" sz="6000" b="1" dirty="0" err="1" smtClean="0">
                <a:latin typeface="Arial"/>
                <a:cs typeface="Arial"/>
              </a:rPr>
              <a:t>imləmt</a:t>
            </a:r>
            <a:endParaRPr sz="6000" b="1" dirty="0">
              <a:latin typeface="Arial"/>
              <a:cs typeface="Arial"/>
            </a:endParaRPr>
          </a:p>
        </p:txBody>
      </p:sp>
      <p:pic>
        <p:nvPicPr>
          <p:cNvPr id="4" name="13238984_1727546604169221_2332864091233030085_n.jpg" descr="13238984_1727546604169221_2332864091233030085_n.jpg"/>
          <p:cNvPicPr>
            <a:picLocks noChangeAspect="1"/>
          </p:cNvPicPr>
          <p:nvPr/>
        </p:nvPicPr>
        <p:blipFill>
          <a:blip r:embed="rId2">
            <a:extLst/>
          </a:blip>
          <a:srcRect r="10994"/>
          <a:stretch>
            <a:fillRect/>
          </a:stretch>
        </p:blipFill>
        <p:spPr>
          <a:xfrm>
            <a:off x="2551815" y="1685632"/>
            <a:ext cx="4108467" cy="43668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05604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kʷu</a:t>
            </a:r>
            <a:r>
              <a:rPr lang="en-US" sz="4000" dirty="0" smtClean="0"/>
              <a:t> </a:t>
            </a:r>
            <a:r>
              <a:rPr lang="en-US" sz="4000" dirty="0" err="1" smtClean="0"/>
              <a:t>swit</a:t>
            </a:r>
            <a:r>
              <a:rPr lang="en-US" sz="4000" dirty="0" smtClean="0"/>
              <a:t> </a:t>
            </a:r>
            <a:r>
              <a:rPr lang="mr-IN" sz="4000" dirty="0" smtClean="0"/>
              <a:t>–</a:t>
            </a:r>
            <a:r>
              <a:rPr lang="en-US" sz="4000" dirty="0" smtClean="0"/>
              <a:t> who we are</a:t>
            </a:r>
          </a:p>
          <a:p>
            <a:r>
              <a:rPr lang="en-US" sz="4000" dirty="0" err="1" smtClean="0"/>
              <a:t>kʷu</a:t>
            </a:r>
            <a:r>
              <a:rPr lang="en-US" sz="4000" dirty="0" smtClean="0"/>
              <a:t> </a:t>
            </a:r>
            <a:r>
              <a:rPr lang="en-US" sz="4000" dirty="0" err="1" smtClean="0"/>
              <a:t>k̓aʔkín</a:t>
            </a:r>
            <a:r>
              <a:rPr lang="en-US" sz="4000" dirty="0" smtClean="0"/>
              <a:t> </a:t>
            </a:r>
            <a:r>
              <a:rPr lang="mr-IN" sz="4000" dirty="0" smtClean="0"/>
              <a:t>–</a:t>
            </a:r>
            <a:r>
              <a:rPr lang="en-US" sz="4000" dirty="0" smtClean="0"/>
              <a:t> where we are</a:t>
            </a:r>
          </a:p>
          <a:p>
            <a:pPr lvl="1"/>
            <a:r>
              <a:rPr lang="en-US" sz="3800" dirty="0" err="1" smtClean="0"/>
              <a:t>Syilx</a:t>
            </a:r>
            <a:r>
              <a:rPr lang="en-US" sz="3800" dirty="0" smtClean="0"/>
              <a:t>, </a:t>
            </a:r>
            <a:r>
              <a:rPr lang="en-US" sz="3800" dirty="0"/>
              <a:t>I</a:t>
            </a:r>
            <a:r>
              <a:rPr lang="en-US" sz="3800" dirty="0" smtClean="0"/>
              <a:t>nterior Salish</a:t>
            </a:r>
          </a:p>
          <a:p>
            <a:r>
              <a:rPr lang="en-US" sz="4000" dirty="0" smtClean="0"/>
              <a:t>x̌̌</a:t>
            </a:r>
            <a:r>
              <a:rPr lang="en-US" sz="4000" dirty="0" err="1" smtClean="0"/>
              <a:t>əl</a:t>
            </a:r>
            <a:r>
              <a:rPr lang="en-US" sz="4000" dirty="0" smtClean="0"/>
              <a:t> </a:t>
            </a:r>
            <a:r>
              <a:rPr lang="en-US" sz="4000" dirty="0" err="1" smtClean="0"/>
              <a:t>stim</a:t>
            </a:r>
            <a:r>
              <a:rPr lang="en-US" sz="4000" dirty="0" smtClean="0"/>
              <a:t> </a:t>
            </a:r>
            <a:r>
              <a:rPr lang="mr-IN" sz="4000" dirty="0" smtClean="0"/>
              <a:t>–</a:t>
            </a:r>
            <a:r>
              <a:rPr lang="en-US" sz="4000" dirty="0" smtClean="0"/>
              <a:t> why we do this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381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D3F6C-E51A-A042-9924-23962FEB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05597"/>
            <a:ext cx="3943350" cy="4703972"/>
          </a:xfrm>
        </p:spPr>
        <p:txBody>
          <a:bodyPr>
            <a:normAutofit/>
          </a:bodyPr>
          <a:lstStyle/>
          <a:p>
            <a:r>
              <a:rPr lang="en-US" dirty="0">
                <a:latin typeface="Times" pitchFamily="2" charset="0"/>
              </a:rPr>
              <a:t>The Syilx Language House was formed in 2015 to deliver </a:t>
            </a:r>
            <a:r>
              <a:rPr lang="en-US" dirty="0" smtClean="0">
                <a:latin typeface="Times" pitchFamily="2" charset="0"/>
              </a:rPr>
              <a:t>1,600 </a:t>
            </a:r>
            <a:r>
              <a:rPr lang="en-US" dirty="0">
                <a:latin typeface="Times" pitchFamily="2" charset="0"/>
              </a:rPr>
              <a:t>hours of curriculum </a:t>
            </a:r>
            <a:r>
              <a:rPr lang="en-US" dirty="0" smtClean="0">
                <a:latin typeface="Times" pitchFamily="2" charset="0"/>
              </a:rPr>
              <a:t>in </a:t>
            </a:r>
            <a:r>
              <a:rPr lang="en-US" dirty="0">
                <a:latin typeface="Times" pitchFamily="2" charset="0"/>
              </a:rPr>
              <a:t>immersion to adults from across the Syilx Nation in </a:t>
            </a:r>
            <a:r>
              <a:rPr lang="en-US" dirty="0" smtClean="0">
                <a:latin typeface="Times" pitchFamily="2" charset="0"/>
              </a:rPr>
              <a:t>BC, </a:t>
            </a:r>
            <a:r>
              <a:rPr lang="en-US" dirty="0">
                <a:latin typeface="Times" pitchFamily="2" charset="0"/>
              </a:rPr>
              <a:t>and record and publish our remaining fluent </a:t>
            </a:r>
            <a:r>
              <a:rPr lang="en-US" dirty="0" smtClean="0">
                <a:latin typeface="Times" pitchFamily="2" charset="0"/>
              </a:rPr>
              <a:t>Elders</a:t>
            </a:r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We are located in Penticton, </a:t>
            </a:r>
            <a:r>
              <a:rPr lang="en-US" dirty="0" smtClean="0">
                <a:latin typeface="Times" pitchFamily="2" charset="0"/>
              </a:rPr>
              <a:t>BC on </a:t>
            </a:r>
            <a:r>
              <a:rPr lang="en-US" dirty="0">
                <a:latin typeface="Times" pitchFamily="2" charset="0"/>
              </a:rPr>
              <a:t>the Penticton Indian Band </a:t>
            </a:r>
            <a:r>
              <a:rPr lang="en-US" dirty="0" smtClean="0">
                <a:latin typeface="Times" pitchFamily="2" charset="0"/>
              </a:rPr>
              <a:t>Reserve </a:t>
            </a:r>
            <a:endParaRPr lang="en-US" dirty="0">
              <a:latin typeface="Times" pitchFamily="2" charset="0"/>
            </a:endParaRPr>
          </a:p>
          <a:p>
            <a:endParaRPr lang="en-US" dirty="0"/>
          </a:p>
        </p:txBody>
      </p:sp>
      <p:pic>
        <p:nvPicPr>
          <p:cNvPr id="4" name="Picture 3" descr="N1 class pic first day on stairs Sept30 2015.JPG">
            <a:extLst>
              <a:ext uri="{FF2B5EF4-FFF2-40B4-BE49-F238E27FC236}">
                <a16:creationId xmlns:a16="http://schemas.microsoft.com/office/drawing/2014/main" id="{7F4D49E6-3325-0A43-860E-97BF520B69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8986"/>
            <a:ext cx="4275535" cy="427553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 err="1" smtClean="0"/>
              <a:t>Syilx</a:t>
            </a:r>
            <a:r>
              <a:rPr lang="en-US" dirty="0" smtClean="0"/>
              <a:t> Language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Syilx</a:t>
            </a:r>
            <a:r>
              <a:rPr lang="en-US" dirty="0" smtClean="0"/>
              <a:t> Language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284731"/>
          </a:xfrm>
        </p:spPr>
        <p:txBody>
          <a:bodyPr/>
          <a:lstStyle/>
          <a:p>
            <a:r>
              <a:rPr lang="en-US" sz="2800" dirty="0" smtClean="0"/>
              <a:t>1,600 hour adult program</a:t>
            </a:r>
          </a:p>
          <a:p>
            <a:r>
              <a:rPr lang="en-US" sz="2800" dirty="0" smtClean="0"/>
              <a:t>Full 1,600 hour curriculum</a:t>
            </a:r>
          </a:p>
          <a:p>
            <a:pPr lvl="1"/>
            <a:r>
              <a:rPr lang="en-US" sz="2400" dirty="0" err="1" smtClean="0"/>
              <a:t>Nsyilxcn</a:t>
            </a:r>
            <a:r>
              <a:rPr lang="en-US" sz="2400" dirty="0" smtClean="0"/>
              <a:t> curriculum (</a:t>
            </a:r>
            <a:r>
              <a:rPr lang="en-US" sz="2400" dirty="0" err="1" smtClean="0"/>
              <a:t>interiorsalish.com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12 adults</a:t>
            </a:r>
          </a:p>
          <a:p>
            <a:r>
              <a:rPr lang="en-US" sz="2800" dirty="0" smtClean="0"/>
              <a:t>2 days a week for 4 years (11 </a:t>
            </a:r>
            <a:r>
              <a:rPr lang="en-US" sz="2800" dirty="0" err="1" smtClean="0"/>
              <a:t>hrs</a:t>
            </a:r>
            <a:r>
              <a:rPr lang="en-US" sz="2800" dirty="0" smtClean="0"/>
              <a:t>/</a:t>
            </a:r>
            <a:r>
              <a:rPr lang="en-US" sz="2800" dirty="0" err="1" smtClean="0"/>
              <a:t>wk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Daily quizzes </a:t>
            </a:r>
          </a:p>
          <a:p>
            <a:r>
              <a:rPr lang="en-US" sz="2800" dirty="0" smtClean="0"/>
              <a:t>Annual filmed speaking assessments</a:t>
            </a:r>
          </a:p>
          <a:p>
            <a:r>
              <a:rPr lang="en-US" sz="2800" dirty="0" smtClean="0"/>
              <a:t>Annual community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4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cohort of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3" y="423359"/>
            <a:ext cx="8011289" cy="4873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69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/>
            <a:r>
              <a:rPr lang="en-US" sz="2800" dirty="0" smtClean="0"/>
              <a:t>Full </a:t>
            </a:r>
            <a:r>
              <a:rPr lang="en-US" sz="2800" dirty="0"/>
              <a:t>immersion</a:t>
            </a:r>
          </a:p>
          <a:p>
            <a:pPr marL="171450" indent="-171450"/>
            <a:r>
              <a:rPr lang="en-US" sz="2800" dirty="0" smtClean="0"/>
              <a:t>Direct </a:t>
            </a:r>
            <a:r>
              <a:rPr lang="en-US" sz="2800" dirty="0"/>
              <a:t>acquisition methods</a:t>
            </a:r>
          </a:p>
          <a:p>
            <a:pPr marL="628650" lvl="1" indent="-171450"/>
            <a:r>
              <a:rPr lang="en-US" sz="2400" dirty="0"/>
              <a:t>TPR, TPR-S, partner exercises</a:t>
            </a:r>
          </a:p>
          <a:p>
            <a:pPr marL="171450" indent="-171450"/>
            <a:r>
              <a:rPr lang="en-US" sz="2800" dirty="0"/>
              <a:t>Sequenced curriculum</a:t>
            </a:r>
          </a:p>
          <a:p>
            <a:pPr marL="171450" indent="-171450"/>
            <a:r>
              <a:rPr lang="en-US" sz="2800" dirty="0"/>
              <a:t>Story-based teaching</a:t>
            </a:r>
          </a:p>
          <a:p>
            <a:pPr marL="171450" indent="-171450"/>
            <a:r>
              <a:rPr lang="en-US" sz="2800" dirty="0"/>
              <a:t>Quizzes, filmed assessments</a:t>
            </a:r>
          </a:p>
          <a:p>
            <a:pPr marL="171450" indent="-171450"/>
            <a:r>
              <a:rPr lang="en-US" sz="2800" dirty="0"/>
              <a:t>Learning by teaching</a:t>
            </a:r>
          </a:p>
          <a:p>
            <a:pPr marL="171450" indent="-171450"/>
            <a:r>
              <a:rPr lang="en-US" sz="2800" dirty="0"/>
              <a:t>Transcribing and </a:t>
            </a:r>
            <a:r>
              <a:rPr lang="en-US" sz="2800" dirty="0" smtClean="0"/>
              <a:t>recording Elders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8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" y="940793"/>
            <a:ext cx="8528651" cy="3998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ommunity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3561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C’ris</a:t>
            </a:r>
            <a:r>
              <a:rPr lang="en-US" sz="2800" b="1" dirty="0" smtClean="0"/>
              <a:t>, </a:t>
            </a:r>
            <a:r>
              <a:rPr lang="en-US" sz="2800" dirty="0" smtClean="0"/>
              <a:t>Student: “</a:t>
            </a:r>
            <a:r>
              <a:rPr lang="en-CA" sz="2800" dirty="0"/>
              <a:t>The work is incredibly hard, and fulfilling, and emotional at times, and is part of the healing process</a:t>
            </a:r>
            <a:r>
              <a:rPr lang="en-CA" sz="2800" dirty="0" smtClean="0"/>
              <a:t>.”</a:t>
            </a:r>
          </a:p>
          <a:p>
            <a:r>
              <a:rPr lang="en-CA" sz="2800" b="1" dirty="0" err="1" smtClean="0"/>
              <a:t>C’ucuasq’t</a:t>
            </a:r>
            <a:r>
              <a:rPr lang="en-CA" sz="2800" b="1" dirty="0" smtClean="0"/>
              <a:t>, </a:t>
            </a:r>
            <a:r>
              <a:rPr lang="en-CA" sz="2800" dirty="0" smtClean="0"/>
              <a:t>Elder: “These </a:t>
            </a:r>
            <a:r>
              <a:rPr lang="en-CA" sz="2800" dirty="0"/>
              <a:t>are the greatest language results I have ever witnessed.” </a:t>
            </a:r>
            <a:endParaRPr lang="en-CA" sz="2800" dirty="0" smtClean="0"/>
          </a:p>
          <a:p>
            <a:r>
              <a:rPr lang="en-US" sz="2800" b="1" dirty="0" err="1"/>
              <a:t>Kiʔláwna</a:t>
            </a:r>
            <a:r>
              <a:rPr lang="en-US" sz="2800" b="1" dirty="0"/>
              <a:t> </a:t>
            </a:r>
            <a:r>
              <a:rPr lang="en-US" sz="2800" dirty="0"/>
              <a:t>Chief Clarence Louie, </a:t>
            </a:r>
            <a:r>
              <a:rPr lang="en-US" sz="2800" dirty="0" smtClean="0"/>
              <a:t>OIB</a:t>
            </a:r>
            <a:r>
              <a:rPr lang="en-CA" sz="2800" dirty="0" smtClean="0"/>
              <a:t>: </a:t>
            </a:r>
            <a:r>
              <a:rPr lang="en-US" sz="2800" dirty="0" smtClean="0"/>
              <a:t>“Everything </a:t>
            </a:r>
            <a:r>
              <a:rPr lang="en-US" sz="2800" dirty="0"/>
              <a:t>costs money. Bands need to put their money where their mouths are and make sure that this is a priority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193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Elder recording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9" y="439037"/>
            <a:ext cx="8497296" cy="481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87277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140</TotalTime>
  <Words>574</Words>
  <Application>Microsoft Office PowerPoint</Application>
  <PresentationFormat>On-screen Show (4:3)</PresentationFormat>
  <Paragraphs>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Impact</vt:lpstr>
      <vt:lpstr>Mangal</vt:lpstr>
      <vt:lpstr>Times</vt:lpstr>
      <vt:lpstr>Times New Roman</vt:lpstr>
      <vt:lpstr>Newsprint</vt:lpstr>
      <vt:lpstr>Əłxʷl’lstim  Cause it to come back to life Nsyilxcn adult fluency program</vt:lpstr>
      <vt:lpstr>Context</vt:lpstr>
      <vt:lpstr>Syilx Language House</vt:lpstr>
      <vt:lpstr>Syilx Language House</vt:lpstr>
      <vt:lpstr>First cohort of learners</vt:lpstr>
      <vt:lpstr>Acquisition methods</vt:lpstr>
      <vt:lpstr>Community feedback</vt:lpstr>
      <vt:lpstr>Community feedback</vt:lpstr>
      <vt:lpstr>Elder recording</vt:lpstr>
      <vt:lpstr>Recordings  in the classroom</vt:lpstr>
      <vt:lpstr>PowerPoint Presentation</vt:lpstr>
      <vt:lpstr>Results-based</vt:lpstr>
      <vt:lpstr>Filmed assesments</vt:lpstr>
      <vt:lpstr>Our Next Steps: 2020 Plan </vt:lpstr>
      <vt:lpstr>Contact Us</vt:lpstr>
      <vt:lpstr>limləmt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Əłxʷl’lstim  Cause it to come back to life Nsyilxcn adult fluency program</dc:title>
  <dc:creator>michele johnson</dc:creator>
  <cp:lastModifiedBy>Genee, Inge</cp:lastModifiedBy>
  <cp:revision>10</cp:revision>
  <dcterms:created xsi:type="dcterms:W3CDTF">2018-05-25T16:22:51Z</dcterms:created>
  <dcterms:modified xsi:type="dcterms:W3CDTF">2018-06-18T15:51:37Z</dcterms:modified>
</cp:coreProperties>
</file>